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8" autoAdjust="0"/>
    <p:restoredTop sz="94660"/>
  </p:normalViewPr>
  <p:slideViewPr>
    <p:cSldViewPr>
      <p:cViewPr>
        <p:scale>
          <a:sx n="66" d="100"/>
          <a:sy n="66" d="100"/>
        </p:scale>
        <p:origin x="-55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733A4-1C11-4797-9065-AC19F3DE850D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8D8D9-B8D8-4447-8C4F-C1542D8F7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F5FE1-C0E2-49B6-A434-332DFB21024A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9192-B0B2-456D-A4BD-0BC63105C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87C8-6858-4480-A346-F20A294A7A89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987BE-4EB3-4966-B285-6F3C9D340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86D66-D1D2-485F-8517-F0D5206AD52E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64AB-69E6-4031-A638-923A2A7CB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6817C-66B9-43A9-A66E-02A17FB8E328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B084-82E7-4909-9B80-7B495A06C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8CB48-F31C-4596-828E-9B1264A3DD8F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EBBEA-6D7A-471D-98D4-967138089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2AEEF-48D2-48D1-AA9C-99D68A7B3D54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B7A3A-DDB1-4533-99C5-CA559CD59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223B1-7017-4F41-9E94-C0C2C0E86740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92E98-229D-4A25-AAFF-65A9002D3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66D06-4A95-4DE1-9B10-9DFA8305160C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DDC4C-F268-4B34-BEA2-6307C0821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C256A-9C02-4066-8186-09EAAE941D32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24680-6EB2-47AC-B9E5-EBEDF0277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F345-3AAC-40B4-8C08-1D834C3BED04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F6CDD-DB27-497E-999E-74FE375CD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36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AABF42-322A-4D9D-AF86-ECEA92AB115F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1255D1-39BC-49FC-9499-A3F1E81AF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5369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7.pn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1600200" y="1676400"/>
            <a:ext cx="632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Tiết 103: ÔN TẬP HỌC KỲ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2" name="Rectangle 9"/>
          <p:cNvSpPr>
            <a:spLocks noChangeArrowheads="1"/>
          </p:cNvSpPr>
          <p:nvPr/>
        </p:nvSpPr>
        <p:spPr bwMode="auto">
          <a:xfrm>
            <a:off x="228600" y="1054100"/>
            <a:ext cx="37449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Bài tập bổ sung: Tính a)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3836988" y="747713"/>
          <a:ext cx="1995487" cy="1657350"/>
        </p:xfrm>
        <a:graphic>
          <a:graphicData uri="http://schemas.openxmlformats.org/presentationml/2006/ole">
            <p:oleObj spid="_x0000_s9229" name="Equation" r:id="rId3" imgW="927000" imgH="761760" progId="">
              <p:embed/>
            </p:oleObj>
          </a:graphicData>
        </a:graphic>
      </p:graphicFrame>
      <p:sp>
        <p:nvSpPr>
          <p:cNvPr id="9234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454150" algn="ctr"/>
                <a:tab pos="2908300" algn="r"/>
              </a:tabLst>
            </a:pPr>
            <a:r>
              <a:rPr lang="en-US" sz="1200">
                <a:ea typeface="Calibri" pitchFamily="34" charset="0"/>
                <a:cs typeface="Times New Roman" pitchFamily="18" charset="0"/>
              </a:rPr>
              <a:t>,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3409950" y="2438400"/>
          <a:ext cx="2762250" cy="1824038"/>
        </p:xfrm>
        <a:graphic>
          <a:graphicData uri="http://schemas.openxmlformats.org/presentationml/2006/ole">
            <p:oleObj spid="_x0000_s9230" name="Equation" r:id="rId4" imgW="1282680" imgH="838080" progId="">
              <p:embed/>
            </p:oleObj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3409950" y="4267200"/>
          <a:ext cx="574675" cy="855663"/>
        </p:xfrm>
        <a:graphic>
          <a:graphicData uri="http://schemas.openxmlformats.org/presentationml/2006/ole">
            <p:oleObj spid="_x0000_s9231" name="Equation" r:id="rId5" imgW="26640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3" name="Rectangle 9"/>
          <p:cNvSpPr>
            <a:spLocks noChangeArrowheads="1"/>
          </p:cNvSpPr>
          <p:nvPr/>
        </p:nvSpPr>
        <p:spPr bwMode="auto">
          <a:xfrm>
            <a:off x="228600" y="1054100"/>
            <a:ext cx="36766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Bài tập bổ sung: Tính b)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914400" y="1524000"/>
          <a:ext cx="4865688" cy="1657350"/>
        </p:xfrm>
        <a:graphic>
          <a:graphicData uri="http://schemas.openxmlformats.org/presentationml/2006/ole">
            <p:oleObj spid="_x0000_s10259" name="Equation" r:id="rId3" imgW="2260440" imgH="761760" progId="">
              <p:embed/>
            </p:oleObj>
          </a:graphicData>
        </a:graphic>
      </p:graphicFrame>
      <p:sp>
        <p:nvSpPr>
          <p:cNvPr id="10265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454150" algn="ctr"/>
                <a:tab pos="2908300" algn="r"/>
              </a:tabLst>
            </a:pPr>
            <a:r>
              <a:rPr lang="en-US" sz="1200">
                <a:ea typeface="Calibri" pitchFamily="34" charset="0"/>
                <a:cs typeface="Times New Roman" pitchFamily="18" charset="0"/>
              </a:rPr>
              <a:t>,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279400" y="3200400"/>
          <a:ext cx="6288088" cy="1822450"/>
        </p:xfrm>
        <a:graphic>
          <a:graphicData uri="http://schemas.openxmlformats.org/presentationml/2006/ole">
            <p:oleObj spid="_x0000_s10260" name="Equation" r:id="rId4" imgW="2920680" imgH="838080" progId="">
              <p:embed/>
            </p:oleObj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304800" y="4959350"/>
          <a:ext cx="6480175" cy="1822450"/>
        </p:xfrm>
        <a:graphic>
          <a:graphicData uri="http://schemas.openxmlformats.org/presentationml/2006/ole">
            <p:oleObj spid="_x0000_s10261" name="Equation" r:id="rId5" imgW="3009600" imgH="838080" progId="">
              <p:embed/>
            </p:oleObj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6858000" y="5410200"/>
          <a:ext cx="1668463" cy="855663"/>
        </p:xfrm>
        <a:graphic>
          <a:graphicData uri="http://schemas.openxmlformats.org/presentationml/2006/ole">
            <p:oleObj spid="_x0000_s10262" name="Equation" r:id="rId6" imgW="77436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sp>
        <p:nvSpPr>
          <p:cNvPr id="1076" name="Rectangle 3"/>
          <p:cNvSpPr>
            <a:spLocks noChangeArrowheads="1"/>
          </p:cNvSpPr>
          <p:nvPr/>
        </p:nvSpPr>
        <p:spPr bwMode="auto">
          <a:xfrm>
            <a:off x="381000" y="1066800"/>
            <a:ext cx="87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1/ Tính</a:t>
            </a:r>
          </a:p>
        </p:txBody>
      </p:sp>
      <p:graphicFrame>
        <p:nvGraphicFramePr>
          <p:cNvPr id="1071" name="Object 47"/>
          <p:cNvGraphicFramePr>
            <a:graphicFrameLocks noChangeAspect="1"/>
          </p:cNvGraphicFramePr>
          <p:nvPr/>
        </p:nvGraphicFramePr>
        <p:xfrm>
          <a:off x="388938" y="1436688"/>
          <a:ext cx="1973262" cy="773112"/>
        </p:xfrm>
        <a:graphic>
          <a:graphicData uri="http://schemas.openxmlformats.org/presentationml/2006/ole">
            <p:oleObj spid="_x0000_s1071" name="Equation" r:id="rId3" imgW="1002960" imgH="393480" progId="">
              <p:embed/>
            </p:oleObj>
          </a:graphicData>
        </a:graphic>
      </p:graphicFrame>
      <p:graphicFrame>
        <p:nvGraphicFramePr>
          <p:cNvPr id="7" name="Object 48"/>
          <p:cNvGraphicFramePr>
            <a:graphicFrameLocks noChangeAspect="1"/>
          </p:cNvGraphicFramePr>
          <p:nvPr/>
        </p:nvGraphicFramePr>
        <p:xfrm>
          <a:off x="685800" y="2438400"/>
          <a:ext cx="2989263" cy="3352800"/>
        </p:xfrm>
        <a:graphic>
          <a:graphicData uri="http://schemas.openxmlformats.org/presentationml/2006/ole">
            <p:oleObj spid="_x0000_s1072" name="Equation" r:id="rId4" imgW="1447560" imgH="1625400" progId="">
              <p:embed/>
            </p:oleObj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693988" y="1519238"/>
            <a:ext cx="164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MSC: 90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343400" y="1250950"/>
            <a:ext cx="0" cy="5378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49"/>
          <p:cNvGraphicFramePr>
            <a:graphicFrameLocks noChangeAspect="1"/>
          </p:cNvGraphicFramePr>
          <p:nvPr/>
        </p:nvGraphicFramePr>
        <p:xfrm>
          <a:off x="4724400" y="1266825"/>
          <a:ext cx="1962150" cy="942975"/>
        </p:xfrm>
        <a:graphic>
          <a:graphicData uri="http://schemas.openxmlformats.org/presentationml/2006/ole">
            <p:oleObj spid="_x0000_s1073" name="Equation" r:id="rId5" imgW="914400" imgH="431640" progId="">
              <p:embed/>
            </p:oleObj>
          </a:graphicData>
        </a:graphic>
      </p:graphicFrame>
      <p:graphicFrame>
        <p:nvGraphicFramePr>
          <p:cNvPr id="13" name="Object 50"/>
          <p:cNvGraphicFramePr>
            <a:graphicFrameLocks noChangeAspect="1"/>
          </p:cNvGraphicFramePr>
          <p:nvPr/>
        </p:nvGraphicFramePr>
        <p:xfrm>
          <a:off x="4876800" y="2292350"/>
          <a:ext cx="1584325" cy="2660650"/>
        </p:xfrm>
        <a:graphic>
          <a:graphicData uri="http://schemas.openxmlformats.org/presentationml/2006/ole">
            <p:oleObj spid="_x0000_s1074" name="Equation" r:id="rId6" imgW="761760" imgH="1257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sp>
        <p:nvSpPr>
          <p:cNvPr id="2075" name="Rectangle 3"/>
          <p:cNvSpPr>
            <a:spLocks noChangeArrowheads="1"/>
          </p:cNvSpPr>
          <p:nvPr/>
        </p:nvSpPr>
        <p:spPr bwMode="auto">
          <a:xfrm>
            <a:off x="381000" y="1066800"/>
            <a:ext cx="87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1/ Tính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409575" y="1512888"/>
          <a:ext cx="3248025" cy="773112"/>
        </p:xfrm>
        <a:graphic>
          <a:graphicData uri="http://schemas.openxmlformats.org/presentationml/2006/ole">
            <p:oleObj spid="_x0000_s2072" name="Equation" r:id="rId3" imgW="1650960" imgH="393480" progId="">
              <p:embed/>
            </p:oleObj>
          </a:graphicData>
        </a:graphic>
      </p:graphicFrame>
      <p:graphicFrame>
        <p:nvGraphicFramePr>
          <p:cNvPr id="3" name="Object 25"/>
          <p:cNvGraphicFramePr>
            <a:graphicFrameLocks noChangeAspect="1"/>
          </p:cNvGraphicFramePr>
          <p:nvPr/>
        </p:nvGraphicFramePr>
        <p:xfrm>
          <a:off x="457200" y="2566988"/>
          <a:ext cx="2797175" cy="2843212"/>
        </p:xfrm>
        <a:graphic>
          <a:graphicData uri="http://schemas.openxmlformats.org/presentationml/2006/ole">
            <p:oleObj spid="_x0000_s2073" name="Equation" r:id="rId4" imgW="1422360" imgH="14475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sp>
        <p:nvSpPr>
          <p:cNvPr id="3135" name="Rectangle 3"/>
          <p:cNvSpPr>
            <a:spLocks noChangeArrowheads="1"/>
          </p:cNvSpPr>
          <p:nvPr/>
        </p:nvSpPr>
        <p:spPr bwMode="auto">
          <a:xfrm>
            <a:off x="381000" y="1066800"/>
            <a:ext cx="976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2/ Tìm x</a:t>
            </a:r>
          </a:p>
        </p:txBody>
      </p:sp>
      <p:graphicFrame>
        <p:nvGraphicFramePr>
          <p:cNvPr id="3130" name="Object 58"/>
          <p:cNvGraphicFramePr>
            <a:graphicFrameLocks noChangeAspect="1"/>
          </p:cNvGraphicFramePr>
          <p:nvPr/>
        </p:nvGraphicFramePr>
        <p:xfrm>
          <a:off x="533400" y="1512888"/>
          <a:ext cx="2173288" cy="773112"/>
        </p:xfrm>
        <a:graphic>
          <a:graphicData uri="http://schemas.openxmlformats.org/presentationml/2006/ole">
            <p:oleObj spid="_x0000_s3130" name="Equation" r:id="rId3" imgW="1104840" imgH="393480" progId="">
              <p:embed/>
            </p:oleObj>
          </a:graphicData>
        </a:graphic>
      </p:graphicFrame>
      <p:graphicFrame>
        <p:nvGraphicFramePr>
          <p:cNvPr id="5" name="Object 59"/>
          <p:cNvGraphicFramePr>
            <a:graphicFrameLocks noChangeAspect="1"/>
          </p:cNvGraphicFramePr>
          <p:nvPr/>
        </p:nvGraphicFramePr>
        <p:xfrm>
          <a:off x="1682750" y="2279650"/>
          <a:ext cx="1822450" cy="2368550"/>
        </p:xfrm>
        <a:graphic>
          <a:graphicData uri="http://schemas.openxmlformats.org/presentationml/2006/ole">
            <p:oleObj spid="_x0000_s3131" name="Equation" r:id="rId4" imgW="927000" imgH="1206360" progId="">
              <p:embed/>
            </p:oleObj>
          </a:graphicData>
        </a:graphic>
      </p:graphicFrame>
      <p:graphicFrame>
        <p:nvGraphicFramePr>
          <p:cNvPr id="7" name="Object 60"/>
          <p:cNvGraphicFramePr>
            <a:graphicFrameLocks noChangeAspect="1"/>
          </p:cNvGraphicFramePr>
          <p:nvPr/>
        </p:nvGraphicFramePr>
        <p:xfrm>
          <a:off x="4870450" y="1487488"/>
          <a:ext cx="2797175" cy="847725"/>
        </p:xfrm>
        <a:graphic>
          <a:graphicData uri="http://schemas.openxmlformats.org/presentationml/2006/ole">
            <p:oleObj spid="_x0000_s3132" name="Equation" r:id="rId5" imgW="1422360" imgH="431640" progId="">
              <p:embed/>
            </p:oleObj>
          </a:graphicData>
        </a:graphic>
      </p:graphicFrame>
      <p:graphicFrame>
        <p:nvGraphicFramePr>
          <p:cNvPr id="8" name="Object 61"/>
          <p:cNvGraphicFramePr>
            <a:graphicFrameLocks noChangeAspect="1"/>
          </p:cNvGraphicFramePr>
          <p:nvPr/>
        </p:nvGraphicFramePr>
        <p:xfrm>
          <a:off x="5630863" y="2386013"/>
          <a:ext cx="2522537" cy="4243387"/>
        </p:xfrm>
        <a:graphic>
          <a:graphicData uri="http://schemas.openxmlformats.org/presentationml/2006/ole">
            <p:oleObj spid="_x0000_s3133" name="Equation" r:id="rId6" imgW="1282680" imgH="2158920" progId="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343400" y="1676400"/>
            <a:ext cx="0" cy="487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grpSp>
        <p:nvGrpSpPr>
          <p:cNvPr id="4111" name="Group 8"/>
          <p:cNvGrpSpPr>
            <a:grpSpLocks/>
          </p:cNvGrpSpPr>
          <p:nvPr/>
        </p:nvGrpSpPr>
        <p:grpSpPr bwMode="auto">
          <a:xfrm>
            <a:off x="381000" y="762000"/>
            <a:ext cx="7880350" cy="2246313"/>
            <a:chOff x="381000" y="762000"/>
            <a:chExt cx="7879786" cy="2246769"/>
          </a:xfrm>
        </p:grpSpPr>
        <p:sp>
          <p:nvSpPr>
            <p:cNvPr id="4114" name="Rectangle 3"/>
            <p:cNvSpPr>
              <a:spLocks noChangeArrowheads="1"/>
            </p:cNvSpPr>
            <p:nvPr/>
          </p:nvSpPr>
          <p:spPr bwMode="auto">
            <a:xfrm>
              <a:off x="381000" y="762000"/>
              <a:ext cx="7879786" cy="2246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3/ Một đội công nhân làm 180m đường trong 3 ngày. </a:t>
              </a:r>
            </a:p>
            <a:p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Ngày thứ nhất làm được 30%  phần con đường. </a:t>
              </a:r>
            </a:p>
            <a:p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Ngày thứ hai làm      phần đường còn lại. </a:t>
              </a:r>
            </a:p>
            <a:p>
              <a:r>
                <a:rPr lang="en-US" sz="280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Hỏi mỗi ngày đội công nhân đó làm được </a:t>
              </a:r>
            </a:p>
            <a:p>
              <a:r>
                <a:rPr lang="en-US" sz="280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bao nhiêu mét đường.</a:t>
              </a:r>
            </a:p>
          </p:txBody>
        </p:sp>
        <p:graphicFrame>
          <p:nvGraphicFramePr>
            <p:cNvPr id="4109" name="Object 13"/>
            <p:cNvGraphicFramePr>
              <a:graphicFrameLocks noChangeAspect="1"/>
            </p:cNvGraphicFramePr>
            <p:nvPr/>
          </p:nvGraphicFramePr>
          <p:xfrm>
            <a:off x="3137105" y="1639824"/>
            <a:ext cx="215695" cy="607868"/>
          </p:xfrm>
          <a:graphic>
            <a:graphicData uri="http://schemas.openxmlformats.org/presentationml/2006/ole">
              <p:oleObj spid="_x0000_s4109" name="Equation" r:id="rId3" imgW="139680" imgH="393480" progId="">
                <p:embed/>
              </p:oleObj>
            </a:graphicData>
          </a:graphic>
        </p:graphicFrame>
      </p:grpSp>
      <p:sp>
        <p:nvSpPr>
          <p:cNvPr id="11" name="Rectangle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63260" y="3048000"/>
            <a:ext cx="5791970" cy="4168129"/>
          </a:xfrm>
          <a:prstGeom prst="rect">
            <a:avLst/>
          </a:prstGeom>
          <a:blipFill rotWithShape="1">
            <a:blip r:embed="rId4"/>
            <a:stretch>
              <a:fillRect l="-2105" t="-1462" r="-126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noFill/>
                <a:latin typeface="+mn-lt"/>
              </a:rPr>
              <a:t> </a:t>
            </a:r>
          </a:p>
        </p:txBody>
      </p:sp>
      <p:sp>
        <p:nvSpPr>
          <p:cNvPr id="4113" name="Rectangle 11"/>
          <p:cNvSpPr>
            <a:spLocks noChangeArrowheads="1"/>
          </p:cNvSpPr>
          <p:nvPr/>
        </p:nvSpPr>
        <p:spPr bwMode="auto">
          <a:xfrm>
            <a:off x="4029075" y="26019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6" name="Rectangle 9"/>
          <p:cNvSpPr>
            <a:spLocks noChangeArrowheads="1"/>
          </p:cNvSpPr>
          <p:nvPr/>
        </p:nvSpPr>
        <p:spPr bwMode="auto">
          <a:xfrm>
            <a:off x="228600" y="838200"/>
            <a:ext cx="7256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4/ Trên cùng một nửa mặt phẳng bờ chứa tia Ox, </a:t>
            </a:r>
          </a:p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vẽ hai tia OA và OB sao cho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graphicFrame>
        <p:nvGraphicFramePr>
          <p:cNvPr id="5163" name="Object 43"/>
          <p:cNvGraphicFramePr>
            <a:graphicFrameLocks noChangeAspect="1"/>
          </p:cNvGraphicFramePr>
          <p:nvPr/>
        </p:nvGraphicFramePr>
        <p:xfrm>
          <a:off x="4572000" y="1276350"/>
          <a:ext cx="1557338" cy="552450"/>
        </p:xfrm>
        <a:graphic>
          <a:graphicData uri="http://schemas.openxmlformats.org/presentationml/2006/ole">
            <p:oleObj spid="_x0000_s5163" name="Equation" r:id="rId3" imgW="723600" imgH="253800" progId="">
              <p:embed/>
            </p:oleObj>
          </a:graphicData>
        </a:graphic>
      </p:graphicFrame>
      <p:graphicFrame>
        <p:nvGraphicFramePr>
          <p:cNvPr id="5164" name="Object 44"/>
          <p:cNvGraphicFramePr>
            <a:graphicFrameLocks noChangeAspect="1"/>
          </p:cNvGraphicFramePr>
          <p:nvPr/>
        </p:nvGraphicFramePr>
        <p:xfrm>
          <a:off x="6172200" y="1295400"/>
          <a:ext cx="1435100" cy="492125"/>
        </p:xfrm>
        <a:graphic>
          <a:graphicData uri="http://schemas.openxmlformats.org/presentationml/2006/ole">
            <p:oleObj spid="_x0000_s5164" name="Equation" r:id="rId4" imgW="672808" imgH="228501" progId="">
              <p:embed/>
            </p:oleObj>
          </a:graphicData>
        </a:graphic>
      </p:graphicFrame>
      <p:sp>
        <p:nvSpPr>
          <p:cNvPr id="5168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454150" algn="ctr"/>
                <a:tab pos="2908300" algn="r"/>
              </a:tabLst>
            </a:pPr>
            <a:r>
              <a:rPr lang="en-US" sz="1200">
                <a:ea typeface="Calibri" pitchFamily="34" charset="0"/>
                <a:cs typeface="Times New Roman" pitchFamily="18" charset="0"/>
              </a:rPr>
              <a:t>,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69" name="Rectangle 18"/>
          <p:cNvSpPr>
            <a:spLocks noChangeArrowheads="1"/>
          </p:cNvSpPr>
          <p:nvPr/>
        </p:nvSpPr>
        <p:spPr bwMode="auto">
          <a:xfrm>
            <a:off x="152400" y="1731963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a/ Trong 3 tia Ox, OA, OB tia nào nằm giữa? vì sao?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95263" y="41910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Trên cùng một nửa mặt phẳng bờ chứa tia Ox có</a:t>
            </a:r>
          </a:p>
        </p:txBody>
      </p:sp>
      <p:graphicFrame>
        <p:nvGraphicFramePr>
          <p:cNvPr id="21" name="Object 45"/>
          <p:cNvGraphicFramePr>
            <a:graphicFrameLocks noChangeAspect="1"/>
          </p:cNvGraphicFramePr>
          <p:nvPr/>
        </p:nvGraphicFramePr>
        <p:xfrm>
          <a:off x="685800" y="4705350"/>
          <a:ext cx="3170238" cy="552450"/>
        </p:xfrm>
        <a:graphic>
          <a:graphicData uri="http://schemas.openxmlformats.org/presentationml/2006/ole">
            <p:oleObj spid="_x0000_s5165" name="Equation" r:id="rId5" imgW="1473120" imgH="253800" progId="">
              <p:embed/>
            </p:oleObj>
          </a:graphicData>
        </a:graphic>
      </p:graphicFrame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33400" y="5267325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Suy ra tia OA nằm giữa hai tia Ox và OB</a:t>
            </a:r>
          </a:p>
        </p:txBody>
      </p:sp>
      <p:pic>
        <p:nvPicPr>
          <p:cNvPr id="5172" name="Picture 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2200" y="2255838"/>
            <a:ext cx="18764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73" name="Rectangle 26"/>
          <p:cNvSpPr>
            <a:spLocks noChangeArrowheads="1"/>
          </p:cNvSpPr>
          <p:nvPr/>
        </p:nvSpPr>
        <p:spPr bwMode="auto">
          <a:xfrm>
            <a:off x="4029075" y="2373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0" name="Rectangle 9"/>
          <p:cNvSpPr>
            <a:spLocks noChangeArrowheads="1"/>
          </p:cNvSpPr>
          <p:nvPr/>
        </p:nvSpPr>
        <p:spPr bwMode="auto">
          <a:xfrm>
            <a:off x="228600" y="838200"/>
            <a:ext cx="7256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4/ Trên cùng một nửa mặt phẳng bờ chứa tia Ox, </a:t>
            </a:r>
          </a:p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vẽ hai tia OA và OB sao cho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graphicFrame>
        <p:nvGraphicFramePr>
          <p:cNvPr id="6186" name="Object 42"/>
          <p:cNvGraphicFramePr>
            <a:graphicFrameLocks noChangeAspect="1"/>
          </p:cNvGraphicFramePr>
          <p:nvPr/>
        </p:nvGraphicFramePr>
        <p:xfrm>
          <a:off x="4572000" y="1276350"/>
          <a:ext cx="1557338" cy="552450"/>
        </p:xfrm>
        <a:graphic>
          <a:graphicData uri="http://schemas.openxmlformats.org/presentationml/2006/ole">
            <p:oleObj spid="_x0000_s6186" name="Equation" r:id="rId3" imgW="723600" imgH="253800" progId="">
              <p:embed/>
            </p:oleObj>
          </a:graphicData>
        </a:graphic>
      </p:graphicFrame>
      <p:graphicFrame>
        <p:nvGraphicFramePr>
          <p:cNvPr id="6187" name="Object 43"/>
          <p:cNvGraphicFramePr>
            <a:graphicFrameLocks noChangeAspect="1"/>
          </p:cNvGraphicFramePr>
          <p:nvPr/>
        </p:nvGraphicFramePr>
        <p:xfrm>
          <a:off x="6172200" y="1295400"/>
          <a:ext cx="1435100" cy="492125"/>
        </p:xfrm>
        <a:graphic>
          <a:graphicData uri="http://schemas.openxmlformats.org/presentationml/2006/ole">
            <p:oleObj spid="_x0000_s6187" name="Equation" r:id="rId4" imgW="672808" imgH="228501" progId="">
              <p:embed/>
            </p:oleObj>
          </a:graphicData>
        </a:graphic>
      </p:graphicFrame>
      <p:sp>
        <p:nvSpPr>
          <p:cNvPr id="6192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454150" algn="ctr"/>
                <a:tab pos="2908300" algn="r"/>
              </a:tabLst>
            </a:pPr>
            <a:r>
              <a:rPr lang="en-US" sz="1200">
                <a:ea typeface="Calibri" pitchFamily="34" charset="0"/>
                <a:cs typeface="Times New Roman" pitchFamily="18" charset="0"/>
              </a:rPr>
              <a:t>,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93" name="Rectangle 18"/>
          <p:cNvSpPr>
            <a:spLocks noChangeArrowheads="1"/>
          </p:cNvSpPr>
          <p:nvPr/>
        </p:nvSpPr>
        <p:spPr bwMode="auto">
          <a:xfrm>
            <a:off x="152400" y="1731963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b/ Tính số đo góc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95263" y="28194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Vì tia OA nằm giữa hai tia Ox và OB</a:t>
            </a:r>
          </a:p>
        </p:txBody>
      </p:sp>
      <p:graphicFrame>
        <p:nvGraphicFramePr>
          <p:cNvPr id="21" name="Object 44"/>
          <p:cNvGraphicFramePr>
            <a:graphicFrameLocks noChangeAspect="1"/>
          </p:cNvGraphicFramePr>
          <p:nvPr/>
        </p:nvGraphicFramePr>
        <p:xfrm>
          <a:off x="508000" y="3422650"/>
          <a:ext cx="3525838" cy="2320925"/>
        </p:xfrm>
        <a:graphic>
          <a:graphicData uri="http://schemas.openxmlformats.org/presentationml/2006/ole">
            <p:oleObj spid="_x0000_s6188" name="Equation" r:id="rId5" imgW="1638000" imgH="1066680" progId="">
              <p:embed/>
            </p:oleObj>
          </a:graphicData>
        </a:graphic>
      </p:graphicFrame>
      <p:graphicFrame>
        <p:nvGraphicFramePr>
          <p:cNvPr id="6189" name="Object 45"/>
          <p:cNvGraphicFramePr>
            <a:graphicFrameLocks noChangeAspect="1"/>
          </p:cNvGraphicFramePr>
          <p:nvPr/>
        </p:nvGraphicFramePr>
        <p:xfrm>
          <a:off x="2819400" y="1712913"/>
          <a:ext cx="765175" cy="496887"/>
        </p:xfrm>
        <a:graphic>
          <a:graphicData uri="http://schemas.openxmlformats.org/presentationml/2006/ole">
            <p:oleObj spid="_x0000_s6189" name="Equation" r:id="rId6" imgW="355320" imgH="228600" progId="">
              <p:embed/>
            </p:oleObj>
          </a:graphicData>
        </a:graphic>
      </p:graphicFrame>
      <p:pic>
        <p:nvPicPr>
          <p:cNvPr id="6195" name="Picture 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2255838"/>
            <a:ext cx="18764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6" name="Rectangle 13"/>
          <p:cNvSpPr>
            <a:spLocks noChangeArrowheads="1"/>
          </p:cNvSpPr>
          <p:nvPr/>
        </p:nvSpPr>
        <p:spPr bwMode="auto">
          <a:xfrm>
            <a:off x="4029075" y="2373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0" name="Rectangle 9"/>
          <p:cNvSpPr>
            <a:spLocks noChangeArrowheads="1"/>
          </p:cNvSpPr>
          <p:nvPr/>
        </p:nvSpPr>
        <p:spPr bwMode="auto">
          <a:xfrm>
            <a:off x="228600" y="838200"/>
            <a:ext cx="7256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4/ Trên cùng một nửa mặt phẳng bờ chứa tia Ox, </a:t>
            </a:r>
          </a:p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vẽ hai tia OA và OB sao cho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graphicFrame>
        <p:nvGraphicFramePr>
          <p:cNvPr id="7206" name="Object 38"/>
          <p:cNvGraphicFramePr>
            <a:graphicFrameLocks noChangeAspect="1"/>
          </p:cNvGraphicFramePr>
          <p:nvPr/>
        </p:nvGraphicFramePr>
        <p:xfrm>
          <a:off x="4572000" y="1276350"/>
          <a:ext cx="1557338" cy="552450"/>
        </p:xfrm>
        <a:graphic>
          <a:graphicData uri="http://schemas.openxmlformats.org/presentationml/2006/ole">
            <p:oleObj spid="_x0000_s7206" name="Equation" r:id="rId3" imgW="723600" imgH="253800" progId="">
              <p:embed/>
            </p:oleObj>
          </a:graphicData>
        </a:graphic>
      </p:graphicFrame>
      <p:graphicFrame>
        <p:nvGraphicFramePr>
          <p:cNvPr id="7207" name="Object 39"/>
          <p:cNvGraphicFramePr>
            <a:graphicFrameLocks noChangeAspect="1"/>
          </p:cNvGraphicFramePr>
          <p:nvPr/>
        </p:nvGraphicFramePr>
        <p:xfrm>
          <a:off x="6172200" y="1295400"/>
          <a:ext cx="1435100" cy="492125"/>
        </p:xfrm>
        <a:graphic>
          <a:graphicData uri="http://schemas.openxmlformats.org/presentationml/2006/ole">
            <p:oleObj spid="_x0000_s7207" name="Equation" r:id="rId4" imgW="672808" imgH="228501" progId="">
              <p:embed/>
            </p:oleObj>
          </a:graphicData>
        </a:graphic>
      </p:graphicFrame>
      <p:sp>
        <p:nvSpPr>
          <p:cNvPr id="7212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454150" algn="ctr"/>
                <a:tab pos="2908300" algn="r"/>
              </a:tabLst>
            </a:pPr>
            <a:r>
              <a:rPr lang="en-US" sz="1200">
                <a:ea typeface="Calibri" pitchFamily="34" charset="0"/>
                <a:cs typeface="Times New Roman" pitchFamily="18" charset="0"/>
              </a:rPr>
              <a:t>,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213" name="Rectangle 18"/>
          <p:cNvSpPr>
            <a:spLocks noChangeArrowheads="1"/>
          </p:cNvSpPr>
          <p:nvPr/>
        </p:nvSpPr>
        <p:spPr bwMode="auto">
          <a:xfrm>
            <a:off x="152400" y="1731963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c/ Tia OA có là tia phân giác của          không? vì sao?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95263" y="28194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Vì    Tia OA nằm giữa hai tia Ox và OB</a:t>
            </a:r>
          </a:p>
        </p:txBody>
      </p:sp>
      <p:graphicFrame>
        <p:nvGraphicFramePr>
          <p:cNvPr id="21" name="Object 40"/>
          <p:cNvGraphicFramePr>
            <a:graphicFrameLocks noChangeAspect="1"/>
          </p:cNvGraphicFramePr>
          <p:nvPr/>
        </p:nvGraphicFramePr>
        <p:xfrm>
          <a:off x="1196975" y="3379788"/>
          <a:ext cx="2460625" cy="496887"/>
        </p:xfrm>
        <a:graphic>
          <a:graphicData uri="http://schemas.openxmlformats.org/presentationml/2006/ole">
            <p:oleObj spid="_x0000_s7208" name="Equation" r:id="rId5" imgW="1143000" imgH="228600" progId="">
              <p:embed/>
            </p:oleObj>
          </a:graphicData>
        </a:graphic>
      </p:graphicFrame>
      <p:graphicFrame>
        <p:nvGraphicFramePr>
          <p:cNvPr id="7209" name="Object 41"/>
          <p:cNvGraphicFramePr>
            <a:graphicFrameLocks noChangeAspect="1"/>
          </p:cNvGraphicFramePr>
          <p:nvPr/>
        </p:nvGraphicFramePr>
        <p:xfrm>
          <a:off x="5029200" y="1712913"/>
          <a:ext cx="711200" cy="496887"/>
        </p:xfrm>
        <a:graphic>
          <a:graphicData uri="http://schemas.openxmlformats.org/presentationml/2006/ole">
            <p:oleObj spid="_x0000_s7209" name="Equation" r:id="rId6" imgW="330120" imgH="228600" progId="">
              <p:embed/>
            </p:oleObj>
          </a:graphicData>
        </a:graphic>
      </p:graphicFrame>
      <p:sp>
        <p:nvSpPr>
          <p:cNvPr id="3" name="Left Brace 2"/>
          <p:cNvSpPr/>
          <p:nvPr/>
        </p:nvSpPr>
        <p:spPr>
          <a:xfrm>
            <a:off x="990600" y="3008313"/>
            <a:ext cx="152400" cy="80168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23863" y="3962400"/>
            <a:ext cx="6357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Nên tia OA là tia phân giác của góc xOB</a:t>
            </a:r>
          </a:p>
        </p:txBody>
      </p:sp>
      <p:pic>
        <p:nvPicPr>
          <p:cNvPr id="7217" name="Picture 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2255838"/>
            <a:ext cx="18764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18" name="Rectangle 21"/>
          <p:cNvSpPr>
            <a:spLocks noChangeArrowheads="1"/>
          </p:cNvSpPr>
          <p:nvPr/>
        </p:nvSpPr>
        <p:spPr bwMode="auto">
          <a:xfrm>
            <a:off x="4029075" y="2373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62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6125" y="2209800"/>
            <a:ext cx="31623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63" name="Rectangle 9"/>
          <p:cNvSpPr>
            <a:spLocks noChangeArrowheads="1"/>
          </p:cNvSpPr>
          <p:nvPr/>
        </p:nvSpPr>
        <p:spPr bwMode="auto">
          <a:xfrm>
            <a:off x="228600" y="838200"/>
            <a:ext cx="7256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4/ Trên cùng một nửa mặt phẳng bờ chứa tia Ox, </a:t>
            </a:r>
          </a:p>
          <a:p>
            <a:r>
              <a:rPr lang="en-US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vẽ hai tia OA và OB sao cho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ÔN TẬP HKII</a:t>
            </a:r>
            <a:endParaRPr lang="en-US"/>
          </a:p>
        </p:txBody>
      </p:sp>
      <p:sp>
        <p:nvSpPr>
          <p:cNvPr id="8265" name="Rectangle 9"/>
          <p:cNvSpPr>
            <a:spLocks noChangeArrowheads="1"/>
          </p:cNvSpPr>
          <p:nvPr/>
        </p:nvSpPr>
        <p:spPr bwMode="auto">
          <a:xfrm>
            <a:off x="4029075" y="2373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graphicFrame>
        <p:nvGraphicFramePr>
          <p:cNvPr id="8255" name="Object 63"/>
          <p:cNvGraphicFramePr>
            <a:graphicFrameLocks noChangeAspect="1"/>
          </p:cNvGraphicFramePr>
          <p:nvPr/>
        </p:nvGraphicFramePr>
        <p:xfrm>
          <a:off x="4572000" y="1276350"/>
          <a:ext cx="1557338" cy="552450"/>
        </p:xfrm>
        <a:graphic>
          <a:graphicData uri="http://schemas.openxmlformats.org/presentationml/2006/ole">
            <p:oleObj spid="_x0000_s8255" name="Equation" r:id="rId4" imgW="723600" imgH="253800" progId="">
              <p:embed/>
            </p:oleObj>
          </a:graphicData>
        </a:graphic>
      </p:graphicFrame>
      <p:graphicFrame>
        <p:nvGraphicFramePr>
          <p:cNvPr id="8256" name="Object 64"/>
          <p:cNvGraphicFramePr>
            <a:graphicFrameLocks noChangeAspect="1"/>
          </p:cNvGraphicFramePr>
          <p:nvPr/>
        </p:nvGraphicFramePr>
        <p:xfrm>
          <a:off x="6172200" y="1295400"/>
          <a:ext cx="1435100" cy="492125"/>
        </p:xfrm>
        <a:graphic>
          <a:graphicData uri="http://schemas.openxmlformats.org/presentationml/2006/ole">
            <p:oleObj spid="_x0000_s8256" name="Equation" r:id="rId5" imgW="672808" imgH="228501" progId="">
              <p:embed/>
            </p:oleObj>
          </a:graphicData>
        </a:graphic>
      </p:graphicFrame>
      <p:sp>
        <p:nvSpPr>
          <p:cNvPr id="8266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454150" algn="ctr"/>
                <a:tab pos="2908300" algn="r"/>
              </a:tabLst>
            </a:pPr>
            <a:r>
              <a:rPr lang="en-US" sz="1200">
                <a:ea typeface="Calibri" pitchFamily="34" charset="0"/>
                <a:cs typeface="Times New Roman" pitchFamily="18" charset="0"/>
              </a:rPr>
              <a:t>,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267" name="Rectangle 18"/>
          <p:cNvSpPr>
            <a:spLocks noChangeArrowheads="1"/>
          </p:cNvSpPr>
          <p:nvPr/>
        </p:nvSpPr>
        <p:spPr bwMode="auto">
          <a:xfrm>
            <a:off x="152400" y="1731963"/>
            <a:ext cx="86868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d/ Vẽ tia Oy là tia đối của tia Ox. Vẽ tia Ot là tia phân giác của , tính số đo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95263" y="2819400"/>
            <a:ext cx="87963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d/ Vì tia Oy và tia Ox đối nhau.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Nên                    là 2 góc kề bù </a:t>
            </a:r>
          </a:p>
        </p:txBody>
      </p:sp>
      <p:graphicFrame>
        <p:nvGraphicFramePr>
          <p:cNvPr id="21" name="Object 65"/>
          <p:cNvGraphicFramePr>
            <a:graphicFrameLocks noChangeAspect="1"/>
          </p:cNvGraphicFramePr>
          <p:nvPr/>
        </p:nvGraphicFramePr>
        <p:xfrm>
          <a:off x="990600" y="3222625"/>
          <a:ext cx="1722438" cy="550863"/>
        </p:xfrm>
        <a:graphic>
          <a:graphicData uri="http://schemas.openxmlformats.org/presentationml/2006/ole">
            <p:oleObj spid="_x0000_s8257" name="Equation" r:id="rId6" imgW="799920" imgH="253800" progId="">
              <p:embed/>
            </p:oleObj>
          </a:graphicData>
        </a:graphic>
      </p:graphicFrame>
      <p:graphicFrame>
        <p:nvGraphicFramePr>
          <p:cNvPr id="12" name="Object 66"/>
          <p:cNvGraphicFramePr>
            <a:graphicFrameLocks noChangeAspect="1"/>
          </p:cNvGraphicFramePr>
          <p:nvPr/>
        </p:nvGraphicFramePr>
        <p:xfrm>
          <a:off x="609600" y="3773488"/>
          <a:ext cx="3117850" cy="2319337"/>
        </p:xfrm>
        <a:graphic>
          <a:graphicData uri="http://schemas.openxmlformats.org/presentationml/2006/ole">
            <p:oleObj spid="_x0000_s8258" name="Equation" r:id="rId7" imgW="1447560" imgH="1066680" progId="">
              <p:embed/>
            </p:oleObj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962525" y="3019425"/>
            <a:ext cx="0" cy="335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059363" y="4151313"/>
            <a:ext cx="3810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Vì Ot là tia phân giác của </a:t>
            </a:r>
          </a:p>
        </p:txBody>
      </p:sp>
      <p:graphicFrame>
        <p:nvGraphicFramePr>
          <p:cNvPr id="23" name="Object 67"/>
          <p:cNvGraphicFramePr>
            <a:graphicFrameLocks noChangeAspect="1"/>
          </p:cNvGraphicFramePr>
          <p:nvPr/>
        </p:nvGraphicFramePr>
        <p:xfrm>
          <a:off x="5715000" y="4554538"/>
          <a:ext cx="793750" cy="550862"/>
        </p:xfrm>
        <a:graphic>
          <a:graphicData uri="http://schemas.openxmlformats.org/presentationml/2006/ole">
            <p:oleObj spid="_x0000_s8259" name="Equation" r:id="rId8" imgW="368280" imgH="253800" progId="">
              <p:embed/>
            </p:oleObj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068888" y="5311775"/>
            <a:ext cx="722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nên</a:t>
            </a:r>
          </a:p>
        </p:txBody>
      </p:sp>
      <p:graphicFrame>
        <p:nvGraphicFramePr>
          <p:cNvPr id="25" name="Object 68"/>
          <p:cNvGraphicFramePr>
            <a:graphicFrameLocks noChangeAspect="1"/>
          </p:cNvGraphicFramePr>
          <p:nvPr/>
        </p:nvGraphicFramePr>
        <p:xfrm>
          <a:off x="5770563" y="5083175"/>
          <a:ext cx="3449637" cy="936625"/>
        </p:xfrm>
        <a:graphic>
          <a:graphicData uri="http://schemas.openxmlformats.org/presentationml/2006/ole">
            <p:oleObj spid="_x0000_s8260" name="Equation" r:id="rId9" imgW="1600200" imgH="431640" progId="">
              <p:embed/>
            </p:oleObj>
          </a:graphicData>
        </a:graphic>
      </p:graphicFrame>
      <p:graphicFrame>
        <p:nvGraphicFramePr>
          <p:cNvPr id="8261" name="Object 69"/>
          <p:cNvGraphicFramePr>
            <a:graphicFrameLocks noChangeAspect="1"/>
          </p:cNvGraphicFramePr>
          <p:nvPr/>
        </p:nvGraphicFramePr>
        <p:xfrm>
          <a:off x="2389188" y="2124075"/>
          <a:ext cx="628650" cy="550863"/>
        </p:xfrm>
        <a:graphic>
          <a:graphicData uri="http://schemas.openxmlformats.org/presentationml/2006/ole">
            <p:oleObj spid="_x0000_s8261" name="Equation" r:id="rId10" imgW="291960" imgH="253800" progId="">
              <p:embed/>
            </p:oleObj>
          </a:graphicData>
        </a:graphic>
      </p:graphicFrame>
      <p:grpSp>
        <p:nvGrpSpPr>
          <p:cNvPr id="8272" name="Group 29"/>
          <p:cNvGrpSpPr>
            <a:grpSpLocks/>
          </p:cNvGrpSpPr>
          <p:nvPr/>
        </p:nvGrpSpPr>
        <p:grpSpPr bwMode="auto">
          <a:xfrm>
            <a:off x="6935788" y="3319463"/>
            <a:ext cx="546100" cy="357187"/>
            <a:chOff x="6936574" y="3319459"/>
            <a:chExt cx="545314" cy="357191"/>
          </a:xfrm>
        </p:grpSpPr>
        <p:sp>
          <p:nvSpPr>
            <p:cNvPr id="6" name="Freeform 5"/>
            <p:cNvSpPr/>
            <p:nvPr/>
          </p:nvSpPr>
          <p:spPr>
            <a:xfrm>
              <a:off x="7172771" y="3376610"/>
              <a:ext cx="309117" cy="95251"/>
            </a:xfrm>
            <a:custGeom>
              <a:avLst/>
              <a:gdLst>
                <a:gd name="connsiteX0" fmla="*/ 0 w 309563"/>
                <a:gd name="connsiteY0" fmla="*/ 90488 h 90488"/>
                <a:gd name="connsiteX1" fmla="*/ 309563 w 309563"/>
                <a:gd name="connsiteY1" fmla="*/ 0 h 90488"/>
                <a:gd name="connsiteX0" fmla="*/ 0 w 309563"/>
                <a:gd name="connsiteY0" fmla="*/ 95250 h 95250"/>
                <a:gd name="connsiteX1" fmla="*/ 138113 w 309563"/>
                <a:gd name="connsiteY1" fmla="*/ 0 h 95250"/>
                <a:gd name="connsiteX2" fmla="*/ 309563 w 309563"/>
                <a:gd name="connsiteY2" fmla="*/ 4762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563" h="95250">
                  <a:moveTo>
                    <a:pt x="0" y="95250"/>
                  </a:moveTo>
                  <a:cubicBezTo>
                    <a:pt x="46038" y="84137"/>
                    <a:pt x="92075" y="11113"/>
                    <a:pt x="138113" y="0"/>
                  </a:cubicBezTo>
                  <a:lnTo>
                    <a:pt x="309563" y="4762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950258">
              <a:off x="6936574" y="3581399"/>
              <a:ext cx="309116" cy="95251"/>
            </a:xfrm>
            <a:custGeom>
              <a:avLst/>
              <a:gdLst>
                <a:gd name="connsiteX0" fmla="*/ 0 w 309563"/>
                <a:gd name="connsiteY0" fmla="*/ 90488 h 90488"/>
                <a:gd name="connsiteX1" fmla="*/ 309563 w 309563"/>
                <a:gd name="connsiteY1" fmla="*/ 0 h 90488"/>
                <a:gd name="connsiteX0" fmla="*/ 0 w 309563"/>
                <a:gd name="connsiteY0" fmla="*/ 95250 h 95250"/>
                <a:gd name="connsiteX1" fmla="*/ 138113 w 309563"/>
                <a:gd name="connsiteY1" fmla="*/ 0 h 95250"/>
                <a:gd name="connsiteX2" fmla="*/ 309563 w 309563"/>
                <a:gd name="connsiteY2" fmla="*/ 4762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563" h="95250">
                  <a:moveTo>
                    <a:pt x="0" y="95250"/>
                  </a:moveTo>
                  <a:cubicBezTo>
                    <a:pt x="46038" y="84137"/>
                    <a:pt x="92075" y="11113"/>
                    <a:pt x="138113" y="0"/>
                  </a:cubicBezTo>
                  <a:lnTo>
                    <a:pt x="309563" y="4762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7280565" y="3319459"/>
              <a:ext cx="45972" cy="1190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11079" y="3541711"/>
              <a:ext cx="80846" cy="873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306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Times New Roman</vt:lpstr>
      <vt:lpstr>Flow</vt:lpstr>
      <vt:lpstr>Flow</vt:lpstr>
      <vt:lpstr>Flow</vt:lpstr>
      <vt:lpstr>Flow</vt:lpstr>
      <vt:lpstr>Equation</vt:lpstr>
      <vt:lpstr>Slide 1</vt:lpstr>
      <vt:lpstr>ÔN TẬP HKII</vt:lpstr>
      <vt:lpstr>ÔN TẬP HKII</vt:lpstr>
      <vt:lpstr>ÔN TẬP HKII</vt:lpstr>
      <vt:lpstr>ÔN TẬP HKII</vt:lpstr>
      <vt:lpstr>ÔN TẬP HKII</vt:lpstr>
      <vt:lpstr>ÔN TẬP HKII</vt:lpstr>
      <vt:lpstr>ÔN TẬP HKII</vt:lpstr>
      <vt:lpstr>ÔN TẬP HKII</vt:lpstr>
      <vt:lpstr>ÔN TẬP HKII</vt:lpstr>
      <vt:lpstr>ÔN TẬP HKII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</dc:creator>
  <cp:lastModifiedBy>ts83dnk</cp:lastModifiedBy>
  <cp:revision>16</cp:revision>
  <dcterms:created xsi:type="dcterms:W3CDTF">2013-04-08T16:57:51Z</dcterms:created>
  <dcterms:modified xsi:type="dcterms:W3CDTF">2013-08-13T10:12:33Z</dcterms:modified>
</cp:coreProperties>
</file>